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88239C-4E1D-4722-8916-28B276DF5AB6}">
          <p14:sldIdLst>
            <p14:sldId id="257"/>
            <p14:sldId id="258"/>
            <p14:sldId id="259"/>
          </p14:sldIdLst>
        </p14:section>
        <p14:section name="Untitled Section" id="{7DAFCCFC-8B83-426C-9A9D-3A9364F4ADF0}">
          <p14:sldIdLst>
            <p14:sldId id="260"/>
            <p14:sldId id="261"/>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73" autoAdjust="0"/>
    <p:restoredTop sz="94660"/>
  </p:normalViewPr>
  <p:slideViewPr>
    <p:cSldViewPr snapToGrid="0">
      <p:cViewPr varScale="1">
        <p:scale>
          <a:sx n="70" d="100"/>
          <a:sy n="70" d="100"/>
        </p:scale>
        <p:origin x="75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10/9/2023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8125" y="0"/>
            <a:ext cx="3855749" cy="6858000"/>
          </a:xfrm>
          <a:prstGeom prst="rect">
            <a:avLst/>
          </a:prstGeom>
        </p:spPr>
      </p:pic>
    </p:spTree>
    <p:extLst>
      <p:ext uri="{BB962C8B-B14F-4D97-AF65-F5344CB8AC3E}">
        <p14:creationId xmlns:p14="http://schemas.microsoft.com/office/powerpoint/2010/main" val="2336293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7187" y="0"/>
            <a:ext cx="3857625" cy="6858000"/>
          </a:xfrm>
          <a:prstGeom prst="rect">
            <a:avLst/>
          </a:prstGeom>
        </p:spPr>
      </p:pic>
    </p:spTree>
    <p:extLst>
      <p:ext uri="{BB962C8B-B14F-4D97-AF65-F5344CB8AC3E}">
        <p14:creationId xmlns:p14="http://schemas.microsoft.com/office/powerpoint/2010/main" val="1928381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044" y="516048"/>
            <a:ext cx="4323921" cy="941559"/>
          </a:xfrm>
        </p:spPr>
        <p:txBody>
          <a:bodyPr/>
          <a:lstStyle/>
          <a:p>
            <a:r>
              <a:rPr lang="en-US" dirty="0" smtClean="0"/>
              <a:t>         </a:t>
            </a:r>
            <a:r>
              <a:rPr lang="en-US" sz="3200" dirty="0" smtClean="0">
                <a:latin typeface="Berlin Sans FB Demi" panose="020E0802020502020306" pitchFamily="34" charset="0"/>
                <a:cs typeface="Calibri" panose="020F0502020204030204" pitchFamily="34" charset="0"/>
              </a:rPr>
              <a:t>INTRODUCTION</a:t>
            </a:r>
            <a:endParaRPr lang="en-IN" dirty="0">
              <a:latin typeface="Berlin Sans FB Demi" panose="020E0802020502020306" pitchFamily="34" charset="0"/>
            </a:endParaRPr>
          </a:p>
        </p:txBody>
      </p:sp>
      <p:sp>
        <p:nvSpPr>
          <p:cNvPr id="3" name="Content Placeholder 2"/>
          <p:cNvSpPr>
            <a:spLocks noGrp="1"/>
          </p:cNvSpPr>
          <p:nvPr>
            <p:ph idx="1"/>
          </p:nvPr>
        </p:nvSpPr>
        <p:spPr>
          <a:xfrm>
            <a:off x="181070" y="1222218"/>
            <a:ext cx="9098732" cy="5635782"/>
          </a:xfrm>
        </p:spPr>
        <p:txBody>
          <a:bodyPr>
            <a:normAutofit/>
          </a:bodyPr>
          <a:lstStyle/>
          <a:p>
            <a:pPr marL="0" indent="0">
              <a:buNone/>
            </a:pPr>
            <a:r>
              <a:rPr lang="en-US" sz="2000" dirty="0" smtClean="0">
                <a:latin typeface="Calibri" panose="020F0502020204030204" pitchFamily="34" charset="0"/>
                <a:cs typeface="Calibri" panose="020F0502020204030204" pitchFamily="34" charset="0"/>
              </a:rPr>
              <a:t>       The free thinkers club of the department of political science were ecstatic to host   the  live interaction engaging session on “Indo – Pacific dynamics : A Study of Indo - US bilateral relations” on 30</a:t>
            </a:r>
            <a:r>
              <a:rPr lang="en-US" sz="2400" baseline="30000" dirty="0" smtClean="0">
                <a:latin typeface="Calibri" panose="020F0502020204030204" pitchFamily="34" charset="0"/>
                <a:cs typeface="Calibri" panose="020F0502020204030204" pitchFamily="34" charset="0"/>
              </a:rPr>
              <a:t>th</a:t>
            </a:r>
            <a:r>
              <a:rPr lang="en-US" sz="2400" dirty="0" smtClean="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September , 2023 .</a:t>
            </a:r>
            <a:endParaRPr lang="en-US" sz="2000" dirty="0">
              <a:latin typeface="Calibri" panose="020F0502020204030204" pitchFamily="34" charset="0"/>
              <a:cs typeface="Calibri" panose="020F0502020204030204" pitchFamily="34" charset="0"/>
            </a:endParaRPr>
          </a:p>
          <a:p>
            <a:pPr marL="0" indent="0">
              <a:buNone/>
            </a:pPr>
            <a:endParaRPr lang="en-US" sz="2000" dirty="0">
              <a:latin typeface="Calibri" panose="020F0502020204030204" pitchFamily="34" charset="0"/>
              <a:cs typeface="Calibri" panose="020F0502020204030204" pitchFamily="34" charset="0"/>
            </a:endParaRPr>
          </a:p>
          <a:p>
            <a:pPr marL="0" indent="0">
              <a:buNone/>
            </a:pPr>
            <a:r>
              <a:rPr lang="en-US" sz="2000" dirty="0" smtClean="0">
                <a:latin typeface="Calibri" panose="020F0502020204030204" pitchFamily="34" charset="0"/>
                <a:cs typeface="Calibri" panose="020F0502020204030204" pitchFamily="34" charset="0"/>
              </a:rPr>
              <a:t>      The Resource Person for the astonishing event was </a:t>
            </a:r>
            <a:r>
              <a:rPr lang="en-US" sz="2000" b="1" dirty="0" smtClean="0">
                <a:latin typeface="Calibri" panose="020F0502020204030204" pitchFamily="34" charset="0"/>
                <a:cs typeface="Calibri" panose="020F0502020204030204" pitchFamily="34" charset="0"/>
              </a:rPr>
              <a:t>Dr. Sumit Kumar </a:t>
            </a:r>
            <a:r>
              <a:rPr lang="en-US" sz="2000" dirty="0" smtClean="0">
                <a:latin typeface="Calibri" panose="020F0502020204030204" pitchFamily="34" charset="0"/>
                <a:cs typeface="Calibri" panose="020F0502020204030204" pitchFamily="34" charset="0"/>
              </a:rPr>
              <a:t>who is currently  working as Assistant Professor { Political Science} in Delhi University . He had published    many research papers  and articles in newspaper regarding INDO – US relations .</a:t>
            </a:r>
          </a:p>
          <a:p>
            <a:pPr marL="0" indent="0">
              <a:buNone/>
            </a:pPr>
            <a:endParaRPr lang="en-US" sz="2000" dirty="0">
              <a:latin typeface="Calibri" panose="020F0502020204030204" pitchFamily="34" charset="0"/>
              <a:cs typeface="Calibri" panose="020F0502020204030204" pitchFamily="34" charset="0"/>
            </a:endParaRPr>
          </a:p>
          <a:p>
            <a:pPr marL="0" indent="0">
              <a:buNone/>
            </a:pPr>
            <a:r>
              <a:rPr lang="en-US" sz="2000" dirty="0" smtClean="0">
                <a:latin typeface="Calibri" panose="020F0502020204030204" pitchFamily="34" charset="0"/>
                <a:cs typeface="Calibri" panose="020F0502020204030204" pitchFamily="34" charset="0"/>
              </a:rPr>
              <a:t>      The chief aim of the session was to facilitate discussions, exchange of ideas and a </a:t>
            </a:r>
          </a:p>
          <a:p>
            <a:pPr marL="0" indent="0">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deeper understanding of the geopolitical, economic and strategic aspects of this</a:t>
            </a:r>
          </a:p>
          <a:p>
            <a:pPr marL="0" indent="0">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important relationship of INDIA and US  in the Indo Pacific region .</a:t>
            </a:r>
            <a:endParaRPr lang="en-IN" sz="2000" dirty="0">
              <a:latin typeface="Calibri" panose="020F0502020204030204" pitchFamily="34" charset="0"/>
              <a:cs typeface="Calibri" panose="020F0502020204030204" pitchFamily="34" charset="0"/>
            </a:endParaRPr>
          </a:p>
        </p:txBody>
      </p:sp>
      <p:sp>
        <p:nvSpPr>
          <p:cNvPr id="6" name="Right Arrow 5"/>
          <p:cNvSpPr/>
          <p:nvPr/>
        </p:nvSpPr>
        <p:spPr>
          <a:xfrm>
            <a:off x="181068" y="2847311"/>
            <a:ext cx="353085" cy="2534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ight Arrow 6"/>
          <p:cNvSpPr/>
          <p:nvPr/>
        </p:nvSpPr>
        <p:spPr>
          <a:xfrm>
            <a:off x="181068" y="4639898"/>
            <a:ext cx="353085" cy="226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ight Arrow 7"/>
          <p:cNvSpPr/>
          <p:nvPr/>
        </p:nvSpPr>
        <p:spPr>
          <a:xfrm>
            <a:off x="181068" y="1330858"/>
            <a:ext cx="353085" cy="253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0994" y="3100808"/>
            <a:ext cx="2541006" cy="37028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0994" y="-63375"/>
            <a:ext cx="2541006" cy="279752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90952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7196" y="595643"/>
            <a:ext cx="9825935" cy="528873"/>
          </a:xfrm>
        </p:spPr>
        <p:txBody>
          <a:bodyPr>
            <a:normAutofit fontScale="90000"/>
          </a:bodyPr>
          <a:lstStyle/>
          <a:p>
            <a:r>
              <a:rPr lang="en-US" dirty="0" smtClean="0">
                <a:solidFill>
                  <a:schemeClr val="tx1"/>
                </a:solidFill>
                <a:latin typeface="Arial Black" panose="020B0A04020102020204" pitchFamily="34" charset="0"/>
              </a:rPr>
              <a:t>CORE HIGHLIGHTS OF THE EVENT  :</a:t>
            </a:r>
            <a:endParaRPr lang="en-IN"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190123" y="1240325"/>
            <a:ext cx="12001877" cy="5617675"/>
          </a:xfrm>
        </p:spPr>
        <p:txBody>
          <a:bodyPr>
            <a:normAutofit/>
          </a:bodyPr>
          <a:lstStyle/>
          <a:p>
            <a:pPr>
              <a:buFont typeface="Courier New" panose="02070309020205020404" pitchFamily="49" charset="0"/>
              <a:buChar char="o"/>
            </a:pPr>
            <a:r>
              <a:rPr lang="en-US" sz="2400" u="sng" dirty="0" smtClean="0">
                <a:solidFill>
                  <a:schemeClr val="accent1">
                    <a:lumMod val="50000"/>
                  </a:schemeClr>
                </a:solidFill>
                <a:latin typeface="Bodoni MT Black" panose="02070A03080606020203" pitchFamily="18" charset="0"/>
              </a:rPr>
              <a:t>Decoding INDO- PACIFIC Region  - </a:t>
            </a:r>
          </a:p>
          <a:p>
            <a:pPr>
              <a:buFont typeface="Wingdings" panose="05000000000000000000" pitchFamily="2" charset="2"/>
              <a:buChar char="ü"/>
            </a:pPr>
            <a:r>
              <a:rPr lang="en-US" sz="2400" dirty="0" smtClean="0">
                <a:solidFill>
                  <a:schemeClr val="accent1">
                    <a:lumMod val="50000"/>
                  </a:schemeClr>
                </a:solidFill>
                <a:latin typeface="Bodoni MT Black" panose="02070A03080606020203" pitchFamily="18" charset="0"/>
              </a:rPr>
              <a:t> </a:t>
            </a:r>
            <a:r>
              <a:rPr lang="en-US" sz="2400" dirty="0" smtClean="0">
                <a:latin typeface="Bell MT" panose="02020503060305020303" pitchFamily="18" charset="0"/>
              </a:rPr>
              <a:t>The event started with the introduction to INDO – PACIFIC region and its significance for       both the nations .</a:t>
            </a:r>
          </a:p>
          <a:p>
            <a:pPr>
              <a:buFont typeface="Wingdings" panose="05000000000000000000" pitchFamily="2" charset="2"/>
              <a:buChar char="ü"/>
            </a:pPr>
            <a:r>
              <a:rPr lang="en-US" sz="2400" b="1" dirty="0" smtClean="0">
                <a:solidFill>
                  <a:schemeClr val="tx1">
                    <a:lumMod val="85000"/>
                    <a:lumOff val="15000"/>
                  </a:schemeClr>
                </a:solidFill>
                <a:latin typeface="Bell MT" panose="02020503060305020303" pitchFamily="18" charset="0"/>
              </a:rPr>
              <a:t>Dr. Sumit Kumar </a:t>
            </a:r>
            <a:r>
              <a:rPr lang="en-US" sz="2400" dirty="0" smtClean="0">
                <a:solidFill>
                  <a:schemeClr val="tx1">
                    <a:lumMod val="85000"/>
                    <a:lumOff val="15000"/>
                  </a:schemeClr>
                </a:solidFill>
                <a:latin typeface="Bell MT" panose="02020503060305020303" pitchFamily="18" charset="0"/>
              </a:rPr>
              <a:t>omnipresent the challenges in the INDO- PACIFIC regions due              to monopoly of china in south asian sea as well as its growing influence in this region.                   </a:t>
            </a:r>
            <a:r>
              <a:rPr lang="en-US" sz="2400" dirty="0">
                <a:solidFill>
                  <a:schemeClr val="tx1">
                    <a:lumMod val="85000"/>
                    <a:lumOff val="15000"/>
                  </a:schemeClr>
                </a:solidFill>
                <a:latin typeface="Bell MT" panose="02020503060305020303" pitchFamily="18" charset="0"/>
              </a:rPr>
              <a:t>T</a:t>
            </a:r>
            <a:r>
              <a:rPr lang="en-US" sz="2400" dirty="0" smtClean="0">
                <a:solidFill>
                  <a:schemeClr val="tx1">
                    <a:lumMod val="85000"/>
                    <a:lumOff val="15000"/>
                  </a:schemeClr>
                </a:solidFill>
                <a:latin typeface="Bell MT" panose="02020503060305020303" pitchFamily="18" charset="0"/>
              </a:rPr>
              <a:t>he issue of Taiwan was also discussed and its importance for US and INDIA .</a:t>
            </a:r>
          </a:p>
          <a:p>
            <a:pPr>
              <a:buFont typeface="Wingdings" panose="05000000000000000000" pitchFamily="2" charset="2"/>
              <a:buChar char="ü"/>
            </a:pPr>
            <a:r>
              <a:rPr lang="en-US" sz="2400" dirty="0" smtClean="0">
                <a:solidFill>
                  <a:schemeClr val="tx1">
                    <a:lumMod val="85000"/>
                    <a:lumOff val="15000"/>
                  </a:schemeClr>
                </a:solidFill>
                <a:latin typeface="Bell MT" panose="02020503060305020303" pitchFamily="18" charset="0"/>
              </a:rPr>
              <a:t>India and US are currently collaborating for a free and open                                                Indo – Pacific in order to drive regional prosperity and to bolster                                       Indo – Pacific security.</a:t>
            </a:r>
            <a:endParaRPr lang="en-US" sz="2400" u="sng" dirty="0" smtClean="0">
              <a:solidFill>
                <a:schemeClr val="accent1">
                  <a:lumMod val="50000"/>
                </a:schemeClr>
              </a:solidFill>
              <a:latin typeface="Bodoni MT Black" panose="02070A03080606020203" pitchFamily="18" charset="0"/>
            </a:endParaRPr>
          </a:p>
          <a:p>
            <a:pPr marL="0" indent="0">
              <a:buNone/>
            </a:pPr>
            <a:r>
              <a:rPr lang="en-US" sz="2400" u="sng" dirty="0" smtClean="0">
                <a:solidFill>
                  <a:schemeClr val="tx1">
                    <a:lumMod val="95000"/>
                    <a:lumOff val="5000"/>
                  </a:schemeClr>
                </a:solidFill>
                <a:latin typeface="Bodoni MT Black" panose="02070A03080606020203" pitchFamily="18" charset="0"/>
              </a:rPr>
              <a:t>                          </a:t>
            </a:r>
            <a:endParaRPr lang="en-IN" sz="2400" u="sng" dirty="0">
              <a:solidFill>
                <a:schemeClr val="tx1">
                  <a:lumMod val="95000"/>
                  <a:lumOff val="5000"/>
                </a:schemeClr>
              </a:solidFill>
              <a:latin typeface="Bodoni MT Black" panose="02070A030806060202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1154" y="3748135"/>
            <a:ext cx="2970846" cy="3137026"/>
          </a:xfrm>
          <a:prstGeom prst="rect">
            <a:avLst/>
          </a:prstGeom>
        </p:spPr>
      </p:pic>
    </p:spTree>
    <p:extLst>
      <p:ext uri="{BB962C8B-B14F-4D97-AF65-F5344CB8AC3E}">
        <p14:creationId xmlns:p14="http://schemas.microsoft.com/office/powerpoint/2010/main" val="18509577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151" y="261971"/>
            <a:ext cx="10576849" cy="1548722"/>
          </a:xfrm>
        </p:spPr>
        <p:txBody>
          <a:bodyPr>
            <a:normAutofit fontScale="90000"/>
          </a:bodyPr>
          <a:lstStyle/>
          <a:p>
            <a:r>
              <a:rPr lang="en-US" sz="4000" dirty="0" smtClean="0">
                <a:latin typeface="Wide Latin" panose="020A0A07050505020404" pitchFamily="18" charset="0"/>
              </a:rPr>
              <a:t>INDO – US RELATIONS  </a:t>
            </a:r>
            <a:r>
              <a:rPr lang="en-US" dirty="0" smtClean="0">
                <a:latin typeface="Wide Latin" panose="020A0A07050505020404" pitchFamily="18" charset="0"/>
              </a:rPr>
              <a:t/>
            </a:r>
            <a:br>
              <a:rPr lang="en-US" dirty="0" smtClean="0">
                <a:latin typeface="Wide Latin" panose="020A0A07050505020404" pitchFamily="18" charset="0"/>
              </a:rPr>
            </a:br>
            <a:r>
              <a:rPr lang="en-US" dirty="0">
                <a:latin typeface="Wide Latin" panose="020A0A07050505020404" pitchFamily="18" charset="0"/>
              </a:rPr>
              <a:t/>
            </a:r>
            <a:br>
              <a:rPr lang="en-US" dirty="0">
                <a:latin typeface="Wide Latin" panose="020A0A07050505020404" pitchFamily="18" charset="0"/>
              </a:rPr>
            </a:br>
            <a:r>
              <a:rPr lang="en-US" dirty="0" smtClean="0">
                <a:solidFill>
                  <a:schemeClr val="accent2">
                    <a:lumMod val="50000"/>
                  </a:schemeClr>
                </a:solidFill>
                <a:latin typeface="Wide Latin" panose="020A0A07050505020404" pitchFamily="18" charset="0"/>
              </a:rPr>
              <a:t>A PEEK INTO HISTORY  </a:t>
            </a:r>
            <a:r>
              <a:rPr lang="en-US" dirty="0" smtClean="0">
                <a:latin typeface="Wide Latin" panose="020A0A07050505020404" pitchFamily="18" charset="0"/>
              </a:rPr>
              <a:t/>
            </a:r>
            <a:br>
              <a:rPr lang="en-US" dirty="0" smtClean="0">
                <a:latin typeface="Wide Latin" panose="020A0A07050505020404" pitchFamily="18" charset="0"/>
              </a:rPr>
            </a:br>
            <a:r>
              <a:rPr lang="en-US" dirty="0">
                <a:latin typeface="Wide Latin" panose="020A0A07050505020404" pitchFamily="18" charset="0"/>
              </a:rPr>
              <a:t/>
            </a:r>
            <a:br>
              <a:rPr lang="en-US" dirty="0">
                <a:latin typeface="Wide Latin" panose="020A0A07050505020404" pitchFamily="18" charset="0"/>
              </a:rPr>
            </a:br>
            <a:r>
              <a:rPr lang="en-US" dirty="0" smtClean="0">
                <a:latin typeface="Wide Latin" panose="020A0A07050505020404" pitchFamily="18" charset="0"/>
              </a:rPr>
              <a:t>  </a:t>
            </a:r>
            <a:endParaRPr lang="en-IN" dirty="0">
              <a:latin typeface="Wide Latin" panose="020A0A07050505020404" pitchFamily="18" charset="0"/>
            </a:endParaRPr>
          </a:p>
        </p:txBody>
      </p:sp>
      <p:sp>
        <p:nvSpPr>
          <p:cNvPr id="3" name="Content Placeholder 2"/>
          <p:cNvSpPr>
            <a:spLocks noGrp="1"/>
          </p:cNvSpPr>
          <p:nvPr>
            <p:ph idx="1"/>
          </p:nvPr>
        </p:nvSpPr>
        <p:spPr>
          <a:xfrm>
            <a:off x="181069" y="1810692"/>
            <a:ext cx="12010931" cy="5047307"/>
          </a:xfrm>
        </p:spPr>
        <p:txBody>
          <a:bodyPr/>
          <a:lstStyle/>
          <a:p>
            <a:pPr>
              <a:buFont typeface="Wingdings" panose="05000000000000000000" pitchFamily="2" charset="2"/>
              <a:buChar char="Ø"/>
            </a:pPr>
            <a:r>
              <a:rPr lang="en-US" dirty="0"/>
              <a:t> </a:t>
            </a:r>
            <a:r>
              <a:rPr lang="en-US" dirty="0" smtClean="0"/>
              <a:t> </a:t>
            </a:r>
            <a:r>
              <a:rPr lang="en-US" b="1" dirty="0" smtClean="0">
                <a:latin typeface="Arial Black" panose="020B0A04020102020204" pitchFamily="34" charset="0"/>
              </a:rPr>
              <a:t>Dr. Sumit kumar </a:t>
            </a:r>
            <a:r>
              <a:rPr lang="en-US" dirty="0" smtClean="0">
                <a:latin typeface="Arial Black" panose="020B0A04020102020204" pitchFamily="34" charset="0"/>
              </a:rPr>
              <a:t>gave an insight  on  the INDO – US relations history from cold war to present era . During cold war both had a distance from each other .  Indian Nuclear test in 1998  led to temporary  sanctions by US. </a:t>
            </a:r>
          </a:p>
          <a:p>
            <a:pPr>
              <a:buFont typeface="Wingdings" panose="05000000000000000000" pitchFamily="2" charset="2"/>
              <a:buChar char="Ø"/>
            </a:pPr>
            <a:r>
              <a:rPr lang="en-US" dirty="0" smtClean="0">
                <a:latin typeface="Arial Black" panose="020B0A04020102020204" pitchFamily="34" charset="0"/>
              </a:rPr>
              <a:t>But after 2001 INDO – US ties grew stronger after 9/11 attack and  many agreements were signed such as 123 agreement . As well as bilateral meetings and strategic dialogue were also started .</a:t>
            </a:r>
          </a:p>
          <a:p>
            <a:pPr>
              <a:buFont typeface="Wingdings" panose="05000000000000000000" pitchFamily="2" charset="2"/>
              <a:buChar char="Ø"/>
            </a:pPr>
            <a:endParaRPr lang="en-US" dirty="0">
              <a:latin typeface="Arial Black" panose="020B0A04020102020204" pitchFamily="34" charset="0"/>
            </a:endParaRPr>
          </a:p>
          <a:p>
            <a:pPr>
              <a:buFont typeface="Wingdings" panose="05000000000000000000" pitchFamily="2" charset="2"/>
              <a:buChar char="Ø"/>
            </a:pPr>
            <a:endParaRPr lang="en-US" dirty="0" smtClean="0">
              <a:latin typeface="Arial Black" panose="020B0A04020102020204" pitchFamily="34" charset="0"/>
            </a:endParaRPr>
          </a:p>
          <a:p>
            <a:pPr>
              <a:buFont typeface="Wingdings" panose="05000000000000000000" pitchFamily="2" charset="2"/>
              <a:buChar char="Ø"/>
            </a:pPr>
            <a:endParaRPr lang="en-US" dirty="0">
              <a:latin typeface="Arial Black" panose="020B0A04020102020204" pitchFamily="34" charset="0"/>
            </a:endParaRPr>
          </a:p>
          <a:p>
            <a:pPr>
              <a:buFont typeface="Wingdings" panose="05000000000000000000" pitchFamily="2" charset="2"/>
              <a:buChar char="Ø"/>
            </a:pPr>
            <a:endParaRPr lang="en-US" dirty="0" smtClean="0">
              <a:latin typeface="Arial Black" panose="020B0A04020102020204" pitchFamily="34" charset="0"/>
            </a:endParaRPr>
          </a:p>
          <a:p>
            <a:pPr>
              <a:buFont typeface="Wingdings" panose="05000000000000000000" pitchFamily="2" charset="2"/>
              <a:buChar char="Ø"/>
            </a:pPr>
            <a:endParaRPr lang="en-US" dirty="0">
              <a:latin typeface="Arial Black" panose="020B0A04020102020204" pitchFamily="34" charset="0"/>
            </a:endParaRPr>
          </a:p>
          <a:p>
            <a:pPr>
              <a:buFont typeface="Wingdings" panose="05000000000000000000" pitchFamily="2" charset="2"/>
              <a:buChar char="Ø"/>
            </a:pPr>
            <a:r>
              <a:rPr lang="en-US" dirty="0" smtClean="0">
                <a:latin typeface="Arial Black" panose="020B0A04020102020204" pitchFamily="34" charset="0"/>
              </a:rPr>
              <a:t> Barack Obama recognize India as  “ MAJOR DEFENCE PARTNER”. After 2014 the relations continued to evolve and strengthen . US also called INDIA as an integral part in  INDO – PACIFIC strategy in order to control the growing influence of china.</a:t>
            </a:r>
          </a:p>
          <a:p>
            <a:pPr>
              <a:buFont typeface="Wingdings" panose="05000000000000000000" pitchFamily="2" charset="2"/>
              <a:buChar char="Ø"/>
            </a:pPr>
            <a:endParaRPr lang="en-US" dirty="0" smtClean="0">
              <a:latin typeface="Arial Black" panose="020B0A04020102020204" pitchFamily="34" charset="0"/>
            </a:endParaRPr>
          </a:p>
          <a:p>
            <a:pPr>
              <a:buFont typeface="Wingdings" panose="05000000000000000000" pitchFamily="2" charset="2"/>
              <a:buChar char="Ø"/>
            </a:pPr>
            <a:endParaRPr lang="en-IN" dirty="0">
              <a:latin typeface="Arial Black" panose="020B0A040201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3077" y="3548958"/>
            <a:ext cx="2996697" cy="2027977"/>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7549" y="3455028"/>
            <a:ext cx="3259247" cy="2203388"/>
          </a:xfrm>
          <a:prstGeom prst="rect">
            <a:avLst/>
          </a:prstGeom>
          <a:ln>
            <a:noFill/>
          </a:ln>
          <a:effectLst>
            <a:softEdge rad="112500"/>
          </a:effectLst>
        </p:spPr>
      </p:pic>
    </p:spTree>
    <p:extLst>
      <p:ext uri="{BB962C8B-B14F-4D97-AF65-F5344CB8AC3E}">
        <p14:creationId xmlns:p14="http://schemas.microsoft.com/office/powerpoint/2010/main" val="1372549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10" y="479834"/>
            <a:ext cx="10465805" cy="860079"/>
          </a:xfrm>
        </p:spPr>
        <p:txBody>
          <a:bodyPr>
            <a:normAutofit/>
          </a:bodyPr>
          <a:lstStyle/>
          <a:p>
            <a:r>
              <a:rPr lang="en-US" sz="4400" dirty="0" smtClean="0">
                <a:latin typeface="Arial Rounded MT Bold" panose="020F0704030504030204" pitchFamily="34" charset="0"/>
              </a:rPr>
              <a:t>INDIA – US Bilateral Cooperation :  </a:t>
            </a:r>
            <a:endParaRPr lang="en-IN" sz="4400" dirty="0">
              <a:latin typeface="Arial Rounded MT Bold" panose="020F0704030504030204" pitchFamily="34" charset="0"/>
            </a:endParaRPr>
          </a:p>
        </p:txBody>
      </p:sp>
      <p:sp>
        <p:nvSpPr>
          <p:cNvPr id="3" name="Content Placeholder 2"/>
          <p:cNvSpPr>
            <a:spLocks noGrp="1"/>
          </p:cNvSpPr>
          <p:nvPr>
            <p:ph idx="1"/>
          </p:nvPr>
        </p:nvSpPr>
        <p:spPr>
          <a:xfrm>
            <a:off x="190124" y="1204111"/>
            <a:ext cx="11869092" cy="5653889"/>
          </a:xfrm>
        </p:spPr>
        <p:txBody>
          <a:bodyPr>
            <a:normAutofit/>
          </a:bodyPr>
          <a:lstStyle/>
          <a:p>
            <a:pPr>
              <a:buFont typeface="Wingdings" panose="05000000000000000000" pitchFamily="2" charset="2"/>
              <a:buChar char="q"/>
            </a:pPr>
            <a:r>
              <a:rPr lang="en-US" sz="1600" dirty="0" smtClean="0">
                <a:latin typeface="Arial Rounded MT Bold" panose="020F0704030504030204" pitchFamily="34" charset="0"/>
              </a:rPr>
              <a:t>The Resource Person provide the students a deep analysis on the strategic partnership between the two countries as the  both are part of QUAD Alliance. Also provided the detailed about the political relations and trade relations which are growing between two nations as US is India's largest trading </a:t>
            </a:r>
            <a:r>
              <a:rPr lang="en-US" sz="1600" dirty="0">
                <a:latin typeface="Arial Rounded MT Bold" panose="020F0704030504030204" pitchFamily="34" charset="0"/>
              </a:rPr>
              <a:t>partner with $128.55 billions bilateral </a:t>
            </a:r>
            <a:r>
              <a:rPr lang="en-US" sz="1600" dirty="0" smtClean="0">
                <a:latin typeface="Arial Rounded MT Bold" panose="020F0704030504030204" pitchFamily="34" charset="0"/>
              </a:rPr>
              <a:t>trade .</a:t>
            </a:r>
          </a:p>
          <a:p>
            <a:pPr>
              <a:buFont typeface="Wingdings" panose="05000000000000000000" pitchFamily="2" charset="2"/>
              <a:buChar char="q"/>
            </a:pPr>
            <a:r>
              <a:rPr lang="en-US" sz="1600" b="1" dirty="0">
                <a:latin typeface="Arial Rounded MT Bold" panose="020F0704030504030204" pitchFamily="34" charset="0"/>
              </a:rPr>
              <a:t> </a:t>
            </a:r>
            <a:r>
              <a:rPr lang="en-US" sz="1600" b="1" dirty="0" smtClean="0">
                <a:latin typeface="Arial Rounded MT Bold" panose="020F0704030504030204" pitchFamily="34" charset="0"/>
              </a:rPr>
              <a:t>Dr. Sumit kumar </a:t>
            </a:r>
            <a:r>
              <a:rPr lang="en-US" sz="1600" dirty="0" smtClean="0">
                <a:latin typeface="Arial Rounded MT Bold" panose="020F0704030504030204" pitchFamily="34" charset="0"/>
              </a:rPr>
              <a:t>also laid emphasis on the defense  and the cyber security cooperation like LEMOA, COMCASA, YUDH ABHYAS and BECA etc.  along with space and technology cooperation as now NASA and ISRO {NISAR} are working together.</a:t>
            </a:r>
          </a:p>
          <a:p>
            <a:pPr>
              <a:buFont typeface="Wingdings" panose="05000000000000000000" pitchFamily="2" charset="2"/>
              <a:buChar char="q"/>
            </a:pPr>
            <a:r>
              <a:rPr lang="en-US" sz="1600" dirty="0" smtClean="0">
                <a:latin typeface="Arial Rounded MT Bold" panose="020F0704030504030204" pitchFamily="34" charset="0"/>
              </a:rPr>
              <a:t> He also mentioned that </a:t>
            </a:r>
            <a:r>
              <a:rPr lang="en-US" sz="1600" dirty="0">
                <a:latin typeface="Arial Rounded MT Bold" panose="020F0704030504030204" pitchFamily="34" charset="0"/>
              </a:rPr>
              <a:t>m</a:t>
            </a:r>
            <a:r>
              <a:rPr lang="en-US" sz="1600" dirty="0" smtClean="0">
                <a:latin typeface="Arial Rounded MT Bold" panose="020F0704030504030204" pitchFamily="34" charset="0"/>
              </a:rPr>
              <a:t>any other cooperation are also taking place in Education, Health care and Clean </a:t>
            </a:r>
            <a:r>
              <a:rPr lang="en-US" sz="1600" dirty="0">
                <a:latin typeface="Arial Rounded MT Bold" panose="020F0704030504030204" pitchFamily="34" charset="0"/>
              </a:rPr>
              <a:t>E</a:t>
            </a:r>
            <a:r>
              <a:rPr lang="en-US" sz="1600" dirty="0" smtClean="0">
                <a:latin typeface="Arial Rounded MT Bold" panose="020F0704030504030204" pitchFamily="34" charset="0"/>
              </a:rPr>
              <a:t>nergy .</a:t>
            </a:r>
          </a:p>
          <a:p>
            <a:pPr>
              <a:buFont typeface="Wingdings" panose="05000000000000000000" pitchFamily="2" charset="2"/>
              <a:buChar char="q"/>
            </a:pPr>
            <a:r>
              <a:rPr lang="en-US" sz="1600" dirty="0" smtClean="0">
                <a:latin typeface="Arial Rounded MT Bold" panose="020F0704030504030204" pitchFamily="34" charset="0"/>
              </a:rPr>
              <a:t>He also talked about the challenges in the bilateral cooperation such as H-1B visa issues, trade tensions and the India's stance on RUSSIA- UKRAINE war.  </a:t>
            </a:r>
            <a:endParaRPr lang="en-US" sz="1600" dirty="0">
              <a:latin typeface="Arial Rounded MT Bold" panose="020F0704030504030204" pitchFamily="34" charset="0"/>
            </a:endParaRPr>
          </a:p>
          <a:p>
            <a:pPr marL="0" indent="0">
              <a:buNone/>
            </a:pPr>
            <a:r>
              <a:rPr lang="en-US" sz="1600" dirty="0">
                <a:latin typeface="Arial Rounded MT Bold" panose="020F0704030504030204" pitchFamily="34" charset="0"/>
              </a:rPr>
              <a:t>       </a:t>
            </a:r>
          </a:p>
          <a:p>
            <a:pPr marL="0" indent="0">
              <a:buNone/>
            </a:pPr>
            <a:endParaRPr lang="en-US" sz="2000" dirty="0" smtClean="0">
              <a:latin typeface="Arial Rounded MT Bold" panose="020F0704030504030204" pitchFamily="34" charset="0"/>
            </a:endParaRPr>
          </a:p>
          <a:p>
            <a:pPr marL="0" indent="0">
              <a:buNone/>
            </a:pPr>
            <a:r>
              <a:rPr lang="en-US" sz="2000" dirty="0">
                <a:latin typeface="Arial Rounded MT Bold" panose="020F0704030504030204" pitchFamily="34" charset="0"/>
              </a:rPr>
              <a:t> </a:t>
            </a:r>
            <a:r>
              <a:rPr lang="en-US" sz="2000" dirty="0" smtClean="0">
                <a:latin typeface="Arial Rounded MT Bold" panose="020F0704030504030204" pitchFamily="34" charset="0"/>
              </a:rPr>
              <a:t>     </a:t>
            </a:r>
          </a:p>
          <a:p>
            <a:pPr marL="0" indent="0">
              <a:buNone/>
            </a:pPr>
            <a:r>
              <a:rPr lang="en-US" sz="2000" dirty="0">
                <a:latin typeface="Arial Rounded MT Bold" panose="020F0704030504030204" pitchFamily="34" charset="0"/>
              </a:rPr>
              <a:t> </a:t>
            </a:r>
            <a:r>
              <a:rPr lang="en-US" sz="2000" dirty="0" smtClean="0">
                <a:latin typeface="Arial Rounded MT Bold" panose="020F0704030504030204" pitchFamily="34" charset="0"/>
              </a:rPr>
              <a:t>      </a:t>
            </a:r>
          </a:p>
          <a:p>
            <a:pPr marL="0" indent="0">
              <a:buNone/>
            </a:pPr>
            <a:r>
              <a:rPr lang="en-US" sz="2000" dirty="0" smtClean="0">
                <a:latin typeface="Arial Rounded MT Bold" panose="020F0704030504030204" pitchFamily="34" charset="0"/>
              </a:rPr>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6268" y="3838669"/>
            <a:ext cx="4695731" cy="2951430"/>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65" y="4028792"/>
            <a:ext cx="5241956" cy="2761307"/>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693029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822" y="588475"/>
            <a:ext cx="9929309" cy="1068309"/>
          </a:xfrm>
        </p:spPr>
        <p:txBody>
          <a:bodyPr/>
          <a:lstStyle/>
          <a:p>
            <a:r>
              <a:rPr lang="en-US" dirty="0" smtClean="0">
                <a:latin typeface="Arial Rounded MT Bold" panose="020F0704030504030204" pitchFamily="34" charset="0"/>
              </a:rPr>
              <a:t>DYNAMIC  EXCHANGE :  “ Q &amp; A SESSION ” </a:t>
            </a:r>
            <a:endParaRPr lang="en-IN" dirty="0">
              <a:latin typeface="Arial Rounded MT Bold" panose="020F0704030504030204" pitchFamily="34" charset="0"/>
            </a:endParaRPr>
          </a:p>
        </p:txBody>
      </p:sp>
      <p:sp>
        <p:nvSpPr>
          <p:cNvPr id="3" name="Content Placeholder 2"/>
          <p:cNvSpPr>
            <a:spLocks noGrp="1"/>
          </p:cNvSpPr>
          <p:nvPr>
            <p:ph idx="1"/>
          </p:nvPr>
        </p:nvSpPr>
        <p:spPr>
          <a:xfrm>
            <a:off x="190123" y="1276538"/>
            <a:ext cx="12001877" cy="5490927"/>
          </a:xfrm>
        </p:spPr>
        <p:txBody>
          <a:bodyPr>
            <a:normAutofit/>
          </a:bodyPr>
          <a:lstStyle/>
          <a:p>
            <a:r>
              <a:rPr lang="en-US" dirty="0" smtClean="0">
                <a:latin typeface="Arial Narrow" panose="020B0606020202030204" pitchFamily="34" charset="0"/>
                <a:cs typeface="Arial" panose="020B0604020202020204" pitchFamily="34" charset="0"/>
              </a:rPr>
              <a:t>To clarify the doubts  and to gain a deeper and more holistic understanding of the topic various questions were asked by the attendees including complex issues in </a:t>
            </a:r>
            <a:r>
              <a:rPr lang="en-US" dirty="0">
                <a:latin typeface="Arial Narrow" panose="020B0606020202030204" pitchFamily="34" charset="0"/>
                <a:cs typeface="Arial" panose="020B0604020202020204" pitchFamily="34" charset="0"/>
              </a:rPr>
              <a:t>I</a:t>
            </a:r>
            <a:r>
              <a:rPr lang="en-US" dirty="0" smtClean="0">
                <a:latin typeface="Arial Narrow" panose="020B0606020202030204" pitchFamily="34" charset="0"/>
                <a:cs typeface="Arial" panose="020B0604020202020204" pitchFamily="34" charset="0"/>
              </a:rPr>
              <a:t>ndia and </a:t>
            </a:r>
            <a:r>
              <a:rPr lang="en-US" dirty="0">
                <a:latin typeface="Arial Narrow" panose="020B0606020202030204" pitchFamily="34" charset="0"/>
                <a:cs typeface="Arial" panose="020B0604020202020204" pitchFamily="34" charset="0"/>
              </a:rPr>
              <a:t>C</a:t>
            </a:r>
            <a:r>
              <a:rPr lang="en-US" dirty="0" smtClean="0">
                <a:latin typeface="Arial Narrow" panose="020B0606020202030204" pitchFamily="34" charset="0"/>
                <a:cs typeface="Arial" panose="020B0604020202020204" pitchFamily="34" charset="0"/>
              </a:rPr>
              <a:t>hina relationship, Us – India current scenario,  </a:t>
            </a:r>
            <a:r>
              <a:rPr lang="en-IN" dirty="0" smtClean="0">
                <a:latin typeface="Arial Narrow" panose="020B0606020202030204" pitchFamily="34" charset="0"/>
                <a:cs typeface="Arial" panose="020B0604020202020204" pitchFamily="34" charset="0"/>
              </a:rPr>
              <a:t>role of Indian diaspora etc. </a:t>
            </a:r>
            <a:endParaRPr lang="en-US" dirty="0" smtClean="0">
              <a:latin typeface="Arial Narrow" panose="020B0606020202030204" pitchFamily="34" charset="0"/>
              <a:cs typeface="Arial" panose="020B0604020202020204" pitchFamily="34" charset="0"/>
            </a:endParaRPr>
          </a:p>
          <a:p>
            <a:r>
              <a:rPr lang="en-US" dirty="0" smtClean="0">
                <a:latin typeface="Arial Narrow" panose="020B0606020202030204" pitchFamily="34" charset="0"/>
                <a:cs typeface="Arial" panose="020B0604020202020204" pitchFamily="34" charset="0"/>
              </a:rPr>
              <a:t>While </a:t>
            </a:r>
            <a:r>
              <a:rPr lang="en-US" dirty="0">
                <a:latin typeface="Arial Narrow" panose="020B0606020202030204" pitchFamily="34" charset="0"/>
                <a:cs typeface="Arial" panose="020B0604020202020204" pitchFamily="34" charset="0"/>
              </a:rPr>
              <a:t>a</a:t>
            </a:r>
            <a:r>
              <a:rPr lang="en-US" dirty="0" smtClean="0">
                <a:latin typeface="Arial Narrow" panose="020B0606020202030204" pitchFamily="34" charset="0"/>
                <a:cs typeface="Arial" panose="020B0604020202020204" pitchFamily="34" charset="0"/>
              </a:rPr>
              <a:t>nswering to the question on India - US current infrastructural development projects he provide a detail of the projects like India Europe economic corridor .</a:t>
            </a:r>
          </a:p>
          <a:p>
            <a:r>
              <a:rPr lang="en-US" dirty="0" smtClean="0">
                <a:latin typeface="Arial Narrow" panose="020B0606020202030204" pitchFamily="34" charset="0"/>
                <a:cs typeface="Arial" panose="020B0604020202020204" pitchFamily="34" charset="0"/>
              </a:rPr>
              <a:t>On the question regarding Indo China war prediction in near future he said that both countries possess nuclear weapons , both are each other major trading partners and both are aware of the global geopolitical implications of war.  And it is very hard to answer whether India will be able to win the war or not.</a:t>
            </a:r>
          </a:p>
          <a:p>
            <a:r>
              <a:rPr lang="en-US" dirty="0" smtClean="0">
                <a:latin typeface="Arial Narrow" panose="020B0606020202030204" pitchFamily="34" charset="0"/>
                <a:cs typeface="Arial" panose="020B0604020202020204" pitchFamily="34" charset="0"/>
              </a:rPr>
              <a:t>At last, he explained the crucial role played by Indian diaspora  in strengthening the</a:t>
            </a:r>
          </a:p>
          <a:p>
            <a:pPr marL="0" indent="0">
              <a:buNone/>
            </a:pPr>
            <a:r>
              <a:rPr lang="en-US" dirty="0">
                <a:latin typeface="Arial Narrow" panose="020B0606020202030204" pitchFamily="34" charset="0"/>
                <a:cs typeface="Arial" panose="020B0604020202020204" pitchFamily="34" charset="0"/>
              </a:rPr>
              <a:t> </a:t>
            </a:r>
            <a:r>
              <a:rPr lang="en-US" dirty="0" smtClean="0">
                <a:latin typeface="Arial Narrow" panose="020B0606020202030204" pitchFamily="34" charset="0"/>
                <a:cs typeface="Arial" panose="020B0604020202020204" pitchFamily="34" charset="0"/>
              </a:rPr>
              <a:t>      Global Strategic partnership between the two democracies . He also added the</a:t>
            </a:r>
          </a:p>
          <a:p>
            <a:pPr marL="0" indent="0">
              <a:buNone/>
            </a:pPr>
            <a:r>
              <a:rPr lang="en-US" dirty="0">
                <a:latin typeface="Arial Narrow" panose="020B0606020202030204" pitchFamily="34" charset="0"/>
                <a:cs typeface="Arial" panose="020B0604020202020204" pitchFamily="34" charset="0"/>
              </a:rPr>
              <a:t> </a:t>
            </a:r>
            <a:r>
              <a:rPr lang="en-US" dirty="0" smtClean="0">
                <a:latin typeface="Arial Narrow" panose="020B0606020202030204" pitchFamily="34" charset="0"/>
                <a:cs typeface="Arial" panose="020B0604020202020204" pitchFamily="34" charset="0"/>
              </a:rPr>
              <a:t>      dominant role of the diaspora in removing the sanctions on India after the nuclear </a:t>
            </a:r>
          </a:p>
          <a:p>
            <a:pPr marL="0" indent="0">
              <a:buNone/>
            </a:pPr>
            <a:r>
              <a:rPr lang="en-US" dirty="0">
                <a:latin typeface="Arial Narrow" panose="020B0606020202030204" pitchFamily="34" charset="0"/>
                <a:cs typeface="Arial" panose="020B0604020202020204" pitchFamily="34" charset="0"/>
              </a:rPr>
              <a:t> </a:t>
            </a:r>
            <a:r>
              <a:rPr lang="en-US" dirty="0" smtClean="0">
                <a:latin typeface="Arial Narrow" panose="020B0606020202030204" pitchFamily="34" charset="0"/>
                <a:cs typeface="Arial" panose="020B0604020202020204" pitchFamily="34" charset="0"/>
              </a:rPr>
              <a:t>      test in 1998.</a:t>
            </a:r>
            <a:r>
              <a:rPr lang="en-IN" dirty="0" smtClean="0">
                <a:latin typeface="Arial Narrow" panose="020B0606020202030204" pitchFamily="34" charset="0"/>
                <a:cs typeface="Arial" panose="020B0604020202020204" pitchFamily="34" charset="0"/>
              </a:rPr>
              <a:t> </a:t>
            </a:r>
          </a:p>
          <a:p>
            <a:endParaRPr lang="en-IN" dirty="0" smtClean="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820" y="3558012"/>
            <a:ext cx="4354717" cy="32999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688638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5125" y="15087"/>
            <a:ext cx="10538233" cy="1578323"/>
          </a:xfrm>
        </p:spPr>
        <p:txBody>
          <a:bodyPr>
            <a:normAutofit/>
          </a:bodyPr>
          <a:lstStyle/>
          <a:p>
            <a:r>
              <a:rPr lang="en-US" sz="2400" dirty="0" smtClean="0">
                <a:latin typeface="Bahnschrift SemiBold" panose="020B0502040204020203" pitchFamily="34" charset="0"/>
              </a:rPr>
              <a:t>More than 200 students belonging to various streams along with many faculty members were present in the interactive workshop . The event was also covered by the local newspapers in order to spread awareness that engages the public and contributed to the intellectual growth of the people .</a:t>
            </a:r>
            <a:endParaRPr lang="en-IN" sz="2400" dirty="0">
              <a:latin typeface="Bahnschrift SemiBold" panose="020B0502040204020203" pitchFamily="34" charset="0"/>
            </a:endParaRPr>
          </a:p>
        </p:txBody>
      </p:sp>
      <p:sp>
        <p:nvSpPr>
          <p:cNvPr id="5" name="Content Placeholder 4"/>
          <p:cNvSpPr>
            <a:spLocks noGrp="1"/>
          </p:cNvSpPr>
          <p:nvPr>
            <p:ph idx="1"/>
          </p:nvPr>
        </p:nvSpPr>
        <p:spPr>
          <a:xfrm>
            <a:off x="208231" y="1511929"/>
            <a:ext cx="11983769" cy="5346071"/>
          </a:xfrm>
          <a:ln>
            <a:solidFill>
              <a:schemeClr val="bg2">
                <a:lumMod val="90000"/>
              </a:schemeClr>
            </a:solidFill>
          </a:ln>
        </p:spPr>
        <p:txBody>
          <a:bodyPr>
            <a:no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buFont typeface="Wingdings" panose="05000000000000000000" pitchFamily="2" charset="2"/>
              <a:buChar char="v"/>
            </a:pPr>
            <a:r>
              <a:rPr lang="en-US" sz="2000" dirty="0" smtClean="0">
                <a:latin typeface="Bahnschrift Condensed" panose="020B0502040204020203" pitchFamily="34" charset="0"/>
              </a:rPr>
              <a:t> Such sessions provide insights into the broader geopolitical implications and helped the students to understand    the complexity of the international relations . It encourage critical thinking so that students can analysis policies, challenges , potential solution after knowing the strategic and economic importance of the “ INDO – US Relations in the INDO – Pacific region”. </a:t>
            </a:r>
            <a:endParaRPr lang="en-US" sz="2000" dirty="0" smtClean="0">
              <a:latin typeface="Arial" panose="020B0604020202020204" pitchFamily="34" charset="0"/>
              <a:cs typeface="Arial" panose="020B0604020202020204" pitchFamily="34" charset="0"/>
            </a:endParaRPr>
          </a:p>
          <a:p>
            <a:endParaRPr lang="en-US" dirty="0"/>
          </a:p>
          <a:p>
            <a:endParaRPr lang="en-US" dirty="0" smtClean="0"/>
          </a:p>
          <a:p>
            <a:pPr marL="0" indent="0">
              <a:buNone/>
            </a:pPr>
            <a:endParaRPr lang="en-US" sz="9600" dirty="0" smtClean="0">
              <a:latin typeface="Arial" panose="020B0604020202020204" pitchFamily="34" charset="0"/>
              <a:cs typeface="Arial" panose="020B0604020202020204" pitchFamily="34" charset="0"/>
            </a:endParaRPr>
          </a:p>
          <a:p>
            <a:endParaRPr lang="en-US" dirty="0"/>
          </a:p>
          <a:p>
            <a:endParaRPr lang="en-US" dirty="0" smtClean="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 </a:t>
            </a:r>
            <a:r>
              <a:rPr lang="en-US" dirty="0" smtClean="0"/>
              <a:t>     </a:t>
            </a:r>
            <a:endParaRPr lang="en-IN"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0422" y="1593410"/>
            <a:ext cx="4524034" cy="31143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8691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9624" y="243865"/>
            <a:ext cx="9874987" cy="1280890"/>
          </a:xfrm>
        </p:spPr>
        <p:txBody>
          <a:bodyPr/>
          <a:lstStyle/>
          <a:p>
            <a:r>
              <a:rPr lang="en-US" dirty="0" smtClean="0"/>
              <a:t>                      </a:t>
            </a:r>
            <a:br>
              <a:rPr lang="en-US" dirty="0" smtClean="0"/>
            </a:br>
            <a:r>
              <a:rPr lang="en-US" dirty="0">
                <a:solidFill>
                  <a:schemeClr val="tx1"/>
                </a:solidFill>
              </a:rPr>
              <a:t> </a:t>
            </a:r>
            <a:r>
              <a:rPr lang="en-US" dirty="0" smtClean="0">
                <a:solidFill>
                  <a:schemeClr val="tx1"/>
                </a:solidFill>
              </a:rPr>
              <a:t>                    </a:t>
            </a:r>
            <a:r>
              <a:rPr lang="en-US" dirty="0" smtClean="0">
                <a:solidFill>
                  <a:schemeClr val="tx1"/>
                </a:solidFill>
                <a:latin typeface="Goudy Stout" panose="0202090407030B020401" pitchFamily="18" charset="0"/>
              </a:rPr>
              <a:t>thanks </a:t>
            </a:r>
            <a:endParaRPr lang="en-IN" dirty="0">
              <a:solidFill>
                <a:schemeClr val="tx1"/>
              </a:solidFill>
              <a:latin typeface="Goudy Stout" panose="0202090407030B020401" pitchFamily="18" charset="0"/>
            </a:endParaRPr>
          </a:p>
        </p:txBody>
      </p:sp>
      <p:sp>
        <p:nvSpPr>
          <p:cNvPr id="3" name="Content Placeholder 2"/>
          <p:cNvSpPr>
            <a:spLocks noGrp="1"/>
          </p:cNvSpPr>
          <p:nvPr>
            <p:ph sz="half" idx="1"/>
          </p:nvPr>
        </p:nvSpPr>
        <p:spPr>
          <a:xfrm>
            <a:off x="1629624" y="2133600"/>
            <a:ext cx="2544024" cy="3777622"/>
          </a:xfrm>
        </p:spPr>
        <p:txBody>
          <a:bodyPr>
            <a:normAutofit/>
          </a:bodyPr>
          <a:lstStyle/>
          <a:p>
            <a:pPr>
              <a:buFont typeface="Arial" panose="020B0604020202020204" pitchFamily="34" charset="0"/>
              <a:buChar char="•"/>
            </a:pPr>
            <a:r>
              <a:rPr lang="en-US" sz="2800" dirty="0" smtClean="0">
                <a:solidFill>
                  <a:schemeClr val="tx1">
                    <a:lumMod val="85000"/>
                    <a:lumOff val="15000"/>
                  </a:schemeClr>
                </a:solidFill>
                <a:latin typeface="Britannic Bold" panose="020B0903060703020204" pitchFamily="34" charset="0"/>
              </a:rPr>
              <a:t>Prepared by</a:t>
            </a:r>
          </a:p>
          <a:p>
            <a:pPr marL="0" indent="0">
              <a:buNone/>
            </a:pPr>
            <a:r>
              <a:rPr lang="en-US" sz="2800" dirty="0" smtClean="0">
                <a:latin typeface="Verdana" panose="020B0604030504040204" pitchFamily="34" charset="0"/>
                <a:ea typeface="Verdana" panose="020B0604030504040204" pitchFamily="34" charset="0"/>
              </a:rPr>
              <a:t>  </a:t>
            </a:r>
            <a:r>
              <a:rPr lang="en-US" u="sng" dirty="0" smtClean="0">
                <a:solidFill>
                  <a:schemeClr val="tx1"/>
                </a:solidFill>
                <a:latin typeface="Berlin Sans FB Demi" panose="020E0802020502020306" pitchFamily="34" charset="0"/>
                <a:ea typeface="Verdana" panose="020B0604030504040204" pitchFamily="34" charset="0"/>
              </a:rPr>
              <a:t>Miss. Swati Shar</a:t>
            </a:r>
            <a:r>
              <a:rPr lang="en-US" u="sng" dirty="0" smtClean="0">
                <a:solidFill>
                  <a:schemeClr val="tx1"/>
                </a:solidFill>
                <a:latin typeface="Berlin Sans FB Demi" panose="020E0802020502020306" pitchFamily="34" charset="0"/>
              </a:rPr>
              <a:t>ma </a:t>
            </a:r>
          </a:p>
          <a:p>
            <a:pPr marL="0" indent="0">
              <a:buNone/>
            </a:pPr>
            <a:r>
              <a:rPr lang="en-US" dirty="0">
                <a:latin typeface="Britannic Bold" panose="020B0903060703020204" pitchFamily="34" charset="0"/>
              </a:rPr>
              <a:t> </a:t>
            </a:r>
            <a:r>
              <a:rPr lang="en-US" dirty="0" smtClean="0">
                <a:latin typeface="Britannic Bold" panose="020B0903060703020204" pitchFamily="34" charset="0"/>
              </a:rPr>
              <a:t>  B.A. 2</a:t>
            </a:r>
            <a:r>
              <a:rPr lang="en-US" baseline="30000" dirty="0" smtClean="0">
                <a:latin typeface="Britannic Bold" panose="020B0903060703020204" pitchFamily="34" charset="0"/>
              </a:rPr>
              <a:t>nd</a:t>
            </a:r>
            <a:r>
              <a:rPr lang="en-US" dirty="0" smtClean="0">
                <a:latin typeface="Britannic Bold" panose="020B0903060703020204" pitchFamily="34" charset="0"/>
              </a:rPr>
              <a:t> year </a:t>
            </a:r>
          </a:p>
          <a:p>
            <a:pPr marL="0" indent="0">
              <a:buNone/>
            </a:pPr>
            <a:r>
              <a:rPr lang="en-US" dirty="0">
                <a:latin typeface="Britannic Bold" panose="020B0903060703020204" pitchFamily="34" charset="0"/>
              </a:rPr>
              <a:t> </a:t>
            </a:r>
            <a:r>
              <a:rPr lang="en-US" dirty="0" smtClean="0">
                <a:latin typeface="Britannic Bold" panose="020B0903060703020204" pitchFamily="34" charset="0"/>
              </a:rPr>
              <a:t>  Roll No – 22508003</a:t>
            </a:r>
          </a:p>
          <a:p>
            <a:pPr marL="0" indent="0">
              <a:buNone/>
            </a:pPr>
            <a:r>
              <a:rPr lang="en-US" dirty="0">
                <a:latin typeface="Britannic Bold" panose="020B0903060703020204" pitchFamily="34" charset="0"/>
              </a:rPr>
              <a:t> </a:t>
            </a:r>
            <a:r>
              <a:rPr lang="en-US" dirty="0" smtClean="0">
                <a:latin typeface="Britannic Bold" panose="020B0903060703020204" pitchFamily="34" charset="0"/>
              </a:rPr>
              <a:t>  Core member </a:t>
            </a:r>
          </a:p>
          <a:p>
            <a:pPr marL="0" indent="0">
              <a:buNone/>
            </a:pPr>
            <a:r>
              <a:rPr lang="en-US" dirty="0">
                <a:latin typeface="Britannic Bold" panose="020B0903060703020204" pitchFamily="34" charset="0"/>
              </a:rPr>
              <a:t> </a:t>
            </a:r>
            <a:r>
              <a:rPr lang="en-US" dirty="0" smtClean="0">
                <a:latin typeface="Britannic Bold" panose="020B0903060703020204" pitchFamily="34" charset="0"/>
              </a:rPr>
              <a:t>  {Free Thinkers Club}</a:t>
            </a:r>
          </a:p>
          <a:p>
            <a:pPr marL="0" indent="0">
              <a:buNone/>
            </a:pPr>
            <a:r>
              <a:rPr lang="en-US" dirty="0">
                <a:latin typeface="Britannic Bold" panose="020B0903060703020204" pitchFamily="34" charset="0"/>
              </a:rPr>
              <a:t> </a:t>
            </a:r>
            <a:r>
              <a:rPr lang="en-US" dirty="0" smtClean="0">
                <a:latin typeface="Britannic Bold" panose="020B0903060703020204" pitchFamily="34" charset="0"/>
              </a:rPr>
              <a:t>  COE GC SANJAULI</a:t>
            </a:r>
          </a:p>
          <a:p>
            <a:pPr marL="0" indent="0">
              <a:buNone/>
            </a:pPr>
            <a:r>
              <a:rPr lang="en-US" dirty="0" smtClean="0">
                <a:latin typeface="Britannic Bold" panose="020B0903060703020204" pitchFamily="34" charset="0"/>
              </a:rPr>
              <a:t>   </a:t>
            </a:r>
            <a:endParaRPr lang="en-US" dirty="0">
              <a:latin typeface="Britannic Bold" panose="020B0903060703020204" pitchFamily="34" charset="0"/>
            </a:endParaRPr>
          </a:p>
        </p:txBody>
      </p:sp>
      <p:sp>
        <p:nvSpPr>
          <p:cNvPr id="4" name="Content Placeholder 3"/>
          <p:cNvSpPr>
            <a:spLocks noGrp="1"/>
          </p:cNvSpPr>
          <p:nvPr>
            <p:ph sz="half" idx="2"/>
          </p:nvPr>
        </p:nvSpPr>
        <p:spPr>
          <a:xfrm>
            <a:off x="6934954" y="2133600"/>
            <a:ext cx="3793402" cy="3777622"/>
          </a:xfrm>
        </p:spPr>
        <p:txBody>
          <a:bodyPr>
            <a:normAutofit/>
          </a:bodyPr>
          <a:lstStyle/>
          <a:p>
            <a:pPr>
              <a:buFont typeface="Arial" panose="020B0604020202020204" pitchFamily="34" charset="0"/>
              <a:buChar char="•"/>
            </a:pPr>
            <a:r>
              <a:rPr lang="en-US" sz="3200" dirty="0" smtClean="0">
                <a:solidFill>
                  <a:schemeClr val="tx1">
                    <a:lumMod val="85000"/>
                    <a:lumOff val="15000"/>
                  </a:schemeClr>
                </a:solidFill>
                <a:latin typeface="Britannic Bold" panose="020B0903060703020204" pitchFamily="34" charset="0"/>
              </a:rPr>
              <a:t>Guided by</a:t>
            </a:r>
          </a:p>
          <a:p>
            <a:pPr marL="0" indent="0">
              <a:buNone/>
            </a:pPr>
            <a:r>
              <a:rPr lang="en-US" sz="1900" dirty="0" smtClean="0">
                <a:solidFill>
                  <a:schemeClr val="tx1"/>
                </a:solidFill>
                <a:latin typeface="Berlin Sans FB Demi" panose="020E0802020502020306" pitchFamily="34" charset="0"/>
              </a:rPr>
              <a:t>   </a:t>
            </a:r>
            <a:r>
              <a:rPr lang="en-US" sz="1900" u="sng" dirty="0" smtClean="0">
                <a:solidFill>
                  <a:schemeClr val="tx1"/>
                </a:solidFill>
                <a:latin typeface="Berlin Sans FB Demi" panose="020E0802020502020306" pitchFamily="34" charset="0"/>
              </a:rPr>
              <a:t>Mr. Abhishek Thak</a:t>
            </a:r>
            <a:r>
              <a:rPr lang="en-US" sz="1900" u="sng" dirty="0" smtClean="0">
                <a:solidFill>
                  <a:schemeClr val="tx1"/>
                </a:solidFill>
                <a:latin typeface="Britannic Bold" panose="020B0903060703020204" pitchFamily="34" charset="0"/>
              </a:rPr>
              <a:t>ur</a:t>
            </a:r>
          </a:p>
          <a:p>
            <a:pPr marL="0" indent="0">
              <a:buNone/>
            </a:pPr>
            <a:r>
              <a:rPr lang="en-US" sz="1900" dirty="0">
                <a:latin typeface="Britannic Bold" panose="020B0903060703020204" pitchFamily="34" charset="0"/>
              </a:rPr>
              <a:t> </a:t>
            </a:r>
            <a:r>
              <a:rPr lang="en-US" sz="1900" dirty="0" smtClean="0">
                <a:latin typeface="Britannic Bold" panose="020B0903060703020204" pitchFamily="34" charset="0"/>
              </a:rPr>
              <a:t>  Chief Advisor</a:t>
            </a:r>
          </a:p>
          <a:p>
            <a:pPr marL="0" indent="0">
              <a:buNone/>
            </a:pPr>
            <a:r>
              <a:rPr lang="en-US" sz="1900" dirty="0">
                <a:latin typeface="Britannic Bold" panose="020B0903060703020204" pitchFamily="34" charset="0"/>
              </a:rPr>
              <a:t> </a:t>
            </a:r>
            <a:r>
              <a:rPr lang="en-US" sz="1900" dirty="0" smtClean="0">
                <a:latin typeface="Britannic Bold" panose="020B0903060703020204" pitchFamily="34" charset="0"/>
              </a:rPr>
              <a:t>  {Free Thinkers Club}</a:t>
            </a:r>
          </a:p>
          <a:p>
            <a:pPr marL="0" indent="0">
              <a:buNone/>
            </a:pPr>
            <a:r>
              <a:rPr lang="en-US" sz="1900" dirty="0">
                <a:latin typeface="Britannic Bold" panose="020B0903060703020204" pitchFamily="34" charset="0"/>
              </a:rPr>
              <a:t> </a:t>
            </a:r>
            <a:r>
              <a:rPr lang="en-US" sz="1900" dirty="0" smtClean="0">
                <a:latin typeface="Britannic Bold" panose="020B0903060703020204" pitchFamily="34" charset="0"/>
              </a:rPr>
              <a:t>  Assistant Professor</a:t>
            </a:r>
          </a:p>
          <a:p>
            <a:pPr marL="0" indent="0">
              <a:buNone/>
            </a:pPr>
            <a:r>
              <a:rPr lang="en-US" sz="1900" dirty="0">
                <a:latin typeface="Britannic Bold" panose="020B0903060703020204" pitchFamily="34" charset="0"/>
              </a:rPr>
              <a:t> </a:t>
            </a:r>
            <a:r>
              <a:rPr lang="en-US" sz="1900" dirty="0" smtClean="0">
                <a:latin typeface="Britannic Bold" panose="020B0903060703020204" pitchFamily="34" charset="0"/>
              </a:rPr>
              <a:t>  Department of political science </a:t>
            </a:r>
          </a:p>
          <a:p>
            <a:pPr marL="0" indent="0">
              <a:buNone/>
            </a:pPr>
            <a:r>
              <a:rPr lang="en-US" sz="1900" dirty="0">
                <a:latin typeface="Britannic Bold" panose="020B0903060703020204" pitchFamily="34" charset="0"/>
              </a:rPr>
              <a:t> </a:t>
            </a:r>
            <a:r>
              <a:rPr lang="en-US" sz="1900" dirty="0" smtClean="0">
                <a:latin typeface="Britannic Bold" panose="020B0903060703020204" pitchFamily="34" charset="0"/>
              </a:rPr>
              <a:t>  COE GC SANJAULI    </a:t>
            </a:r>
            <a:endParaRPr lang="en-IN" sz="1900" dirty="0">
              <a:latin typeface="Britannic Bold" panose="020B0903060703020204" pitchFamily="34" charset="0"/>
            </a:endParaRPr>
          </a:p>
        </p:txBody>
      </p:sp>
    </p:spTree>
    <p:extLst>
      <p:ext uri="{BB962C8B-B14F-4D97-AF65-F5344CB8AC3E}">
        <p14:creationId xmlns:p14="http://schemas.microsoft.com/office/powerpoint/2010/main" val="364225685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514</TotalTime>
  <Words>877</Words>
  <Application>Microsoft Office PowerPoint</Application>
  <PresentationFormat>Widescreen</PresentationFormat>
  <Paragraphs>81</Paragraphs>
  <Slides>9</Slides>
  <Notes>0</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9</vt:i4>
      </vt:variant>
    </vt:vector>
  </HeadingPairs>
  <TitlesOfParts>
    <vt:vector size="28" baseType="lpstr">
      <vt:lpstr>Arial</vt:lpstr>
      <vt:lpstr>Arial Black</vt:lpstr>
      <vt:lpstr>Arial Narrow</vt:lpstr>
      <vt:lpstr>Arial Rounded MT Bold</vt:lpstr>
      <vt:lpstr>Bahnschrift Condensed</vt:lpstr>
      <vt:lpstr>Bahnschrift SemiBold</vt:lpstr>
      <vt:lpstr>Bell MT</vt:lpstr>
      <vt:lpstr>Berlin Sans FB Demi</vt:lpstr>
      <vt:lpstr>Bodoni MT Black</vt:lpstr>
      <vt:lpstr>Britannic Bold</vt:lpstr>
      <vt:lpstr>Calibri</vt:lpstr>
      <vt:lpstr>Century Gothic</vt:lpstr>
      <vt:lpstr>Courier New</vt:lpstr>
      <vt:lpstr>Goudy Stout</vt:lpstr>
      <vt:lpstr>Verdana</vt:lpstr>
      <vt:lpstr>Wide Latin</vt:lpstr>
      <vt:lpstr>Wingdings</vt:lpstr>
      <vt:lpstr>Wingdings 3</vt:lpstr>
      <vt:lpstr>Wisp</vt:lpstr>
      <vt:lpstr>PowerPoint Presentation</vt:lpstr>
      <vt:lpstr>PowerPoint Presentation</vt:lpstr>
      <vt:lpstr>         INTRODUCTION</vt:lpstr>
      <vt:lpstr>CORE HIGHLIGHTS OF THE EVENT  :</vt:lpstr>
      <vt:lpstr>INDO – US RELATIONS    A PEEK INTO HISTORY      </vt:lpstr>
      <vt:lpstr>INDIA – US Bilateral Cooperation :  </vt:lpstr>
      <vt:lpstr>DYNAMIC  EXCHANGE :  “ Q &amp; A SESSION ” </vt:lpstr>
      <vt:lpstr>More than 200 students belonging to various streams along with many faculty members were present in the interactive workshop . The event was also covered by the local newspapers in order to spread awareness that engages the public and contributed to the intellectual growth of the people .</vt:lpstr>
      <vt:lpstr>                                            thanks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Swati Sharma</dc:creator>
  <cp:lastModifiedBy>Swati Sharma</cp:lastModifiedBy>
  <cp:revision>60</cp:revision>
  <dcterms:created xsi:type="dcterms:W3CDTF">2023-10-07T13:50:39Z</dcterms:created>
  <dcterms:modified xsi:type="dcterms:W3CDTF">2023-10-09T02:03:04Z</dcterms:modified>
</cp:coreProperties>
</file>